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230"/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84" autoAdjust="0"/>
  </p:normalViewPr>
  <p:slideViewPr>
    <p:cSldViewPr>
      <p:cViewPr>
        <p:scale>
          <a:sx n="94" d="100"/>
          <a:sy n="94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3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026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43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374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94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0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4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33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849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861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838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3BB5-5F7E-41C1-B0C2-CFBB035462D0}" type="datetimeFigureOut">
              <a:rPr lang="sk-SK" smtClean="0"/>
              <a:t>15. 7. 2015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F6169-20AB-48CA-B95F-FFC98AF1E6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51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jekkel@gmail.com" TargetMode="External"/><Relationship Id="rId7" Type="http://schemas.openxmlformats.org/officeDocument/2006/relationships/hyperlink" Target="mailto:marekkoleno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.siranec@gmail.com" TargetMode="External"/><Relationship Id="rId5" Type="http://schemas.openxmlformats.org/officeDocument/2006/relationships/hyperlink" Target="mailto:tomasperexta@gmail.com" TargetMode="External"/><Relationship Id="rId4" Type="http://schemas.openxmlformats.org/officeDocument/2006/relationships/hyperlink" Target="mailto:erik1gemzicky@gmail.co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bladko@hotmail.com" TargetMode="External"/><Relationship Id="rId3" Type="http://schemas.openxmlformats.org/officeDocument/2006/relationships/hyperlink" Target="mailto:janci.rojcek@gmail.com" TargetMode="External"/><Relationship Id="rId7" Type="http://schemas.openxmlformats.org/officeDocument/2006/relationships/hyperlink" Target="mailto:belkolubo@centrum.s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vka.pilsakova@gmail.com" TargetMode="External"/><Relationship Id="rId5" Type="http://schemas.openxmlformats.org/officeDocument/2006/relationships/hyperlink" Target="mailto:peter.hrasko44@gmail.com" TargetMode="External"/><Relationship Id="rId4" Type="http://schemas.openxmlformats.org/officeDocument/2006/relationships/hyperlink" Target="mailto:gregorec@centrum.sk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604448" cy="4608512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Komisia rozhodcov 2014-2015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Predseda KR			: Ján </a:t>
            </a:r>
            <a:r>
              <a:rPr lang="sk-SK" sz="2000" dirty="0" err="1" smtClean="0">
                <a:solidFill>
                  <a:schemeClr val="tx1"/>
                </a:solidFill>
              </a:rPr>
              <a:t>Tomčík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Podpredseda KR, 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Tech.úsek</a:t>
            </a:r>
            <a:r>
              <a:rPr lang="sk-SK" sz="2000" dirty="0" smtClean="0">
                <a:solidFill>
                  <a:schemeClr val="tx1"/>
                </a:solidFill>
              </a:rPr>
              <a:t>      	: Viliam </a:t>
            </a:r>
            <a:r>
              <a:rPr lang="sk-SK" sz="2000" dirty="0" err="1" smtClean="0">
                <a:solidFill>
                  <a:schemeClr val="tx1"/>
                </a:solidFill>
              </a:rPr>
              <a:t>Vais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Tajomník			: Andrej </a:t>
            </a:r>
            <a:r>
              <a:rPr lang="sk-SK" sz="2000" dirty="0" err="1" smtClean="0">
                <a:solidFill>
                  <a:schemeClr val="tx1"/>
                </a:solidFill>
              </a:rPr>
              <a:t>Hrmo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úsek  DZ	  			: Miroslava </a:t>
            </a:r>
            <a:r>
              <a:rPr lang="sk-SK" sz="2000" dirty="0" err="1" smtClean="0">
                <a:solidFill>
                  <a:schemeClr val="tx1"/>
                </a:solidFill>
              </a:rPr>
              <a:t>Migaľová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Obsadzovací úsek			: Ľudovít </a:t>
            </a:r>
            <a:r>
              <a:rPr lang="sk-SK" sz="2000" dirty="0" err="1" smtClean="0">
                <a:solidFill>
                  <a:schemeClr val="tx1"/>
                </a:solidFill>
              </a:rPr>
              <a:t>Perašín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Projekt Talent			: Ivan Roštár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Školiaci úsek			: Michal </a:t>
            </a:r>
            <a:r>
              <a:rPr lang="sk-SK" sz="2000" dirty="0" err="1" smtClean="0">
                <a:solidFill>
                  <a:schemeClr val="tx1"/>
                </a:solidFill>
              </a:rPr>
              <a:t>Očenáš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Fyzická príprava a fyzické previerky	: Karol </a:t>
            </a:r>
            <a:r>
              <a:rPr lang="sk-SK" sz="2000" dirty="0" err="1" smtClean="0">
                <a:solidFill>
                  <a:schemeClr val="tx1"/>
                </a:solidFill>
              </a:rPr>
              <a:t>Poláček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Analýza sťažností a hospodár KR	: Miroslav </a:t>
            </a:r>
            <a:r>
              <a:rPr lang="sk-SK" sz="2000" dirty="0" err="1" smtClean="0">
                <a:solidFill>
                  <a:schemeClr val="tx1"/>
                </a:solidFill>
              </a:rPr>
              <a:t>Fajčík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Video úsek a správca webu	: Milan </a:t>
            </a:r>
            <a:r>
              <a:rPr lang="sk-SK" sz="2000" dirty="0" err="1" smtClean="0">
                <a:solidFill>
                  <a:schemeClr val="tx1"/>
                </a:solidFill>
              </a:rPr>
              <a:t>Staník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sk-SK" sz="2000" b="1" dirty="0" smtClean="0">
                <a:solidFill>
                  <a:schemeClr val="tx1"/>
                </a:solidFill>
              </a:rPr>
              <a:t>druhý gól v stretnutí padol podľa zápisu o stretnutí v 88´</a:t>
            </a:r>
          </a:p>
          <a:p>
            <a:pPr algn="l"/>
            <a:endParaRPr lang="sk-SK" sz="2000" b="1" dirty="0" smtClean="0">
              <a:solidFill>
                <a:schemeClr val="tx1"/>
              </a:solidFill>
            </a:endParaRPr>
          </a:p>
          <a:p>
            <a:pPr algn="l"/>
            <a:r>
              <a:rPr lang="sk-SK" sz="2000" b="1" dirty="0" smtClean="0">
                <a:solidFill>
                  <a:schemeClr val="tx1"/>
                </a:solidFill>
              </a:rPr>
              <a:t>Záver KR:</a:t>
            </a:r>
            <a:endParaRPr lang="sk-SK" sz="2000" b="1" dirty="0">
              <a:solidFill>
                <a:schemeClr val="tx1"/>
              </a:solidFill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R </a:t>
            </a:r>
            <a:r>
              <a:rPr lang="pt-BR" sz="2000" dirty="0">
                <a:solidFill>
                  <a:schemeClr val="tx1"/>
                </a:solidFill>
              </a:rPr>
              <a:t>– </a:t>
            </a:r>
            <a:r>
              <a:rPr lang="pt-BR" sz="2000" dirty="0" smtClean="0">
                <a:solidFill>
                  <a:schemeClr val="tx1"/>
                </a:solidFill>
              </a:rPr>
              <a:t>Diabelko</a:t>
            </a:r>
            <a:r>
              <a:rPr lang="sk-SK" sz="2000" dirty="0" smtClean="0">
                <a:solidFill>
                  <a:schemeClr val="tx1"/>
                </a:solidFill>
              </a:rPr>
              <a:t>      6 MFZ</a:t>
            </a:r>
            <a:endParaRPr lang="pt-BR" sz="2000" dirty="0">
              <a:solidFill>
                <a:schemeClr val="tx1"/>
              </a:solidFill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AR1 </a:t>
            </a:r>
            <a:r>
              <a:rPr lang="pt-BR" sz="2000" dirty="0">
                <a:solidFill>
                  <a:schemeClr val="tx1"/>
                </a:solidFill>
              </a:rPr>
              <a:t>– </a:t>
            </a:r>
            <a:r>
              <a:rPr lang="pt-BR" sz="2000" dirty="0" smtClean="0">
                <a:solidFill>
                  <a:schemeClr val="tx1"/>
                </a:solidFill>
              </a:rPr>
              <a:t>Sitár</a:t>
            </a:r>
            <a:r>
              <a:rPr lang="sk-SK" sz="2000" dirty="0" smtClean="0">
                <a:solidFill>
                  <a:schemeClr val="tx1"/>
                </a:solidFill>
              </a:rPr>
              <a:t>         4 MFZ</a:t>
            </a:r>
            <a:endParaRPr lang="pt-BR" sz="2000" dirty="0">
              <a:solidFill>
                <a:schemeClr val="tx1"/>
              </a:solidFill>
            </a:endParaRPr>
          </a:p>
          <a:p>
            <a:pPr algn="l"/>
            <a:r>
              <a:rPr lang="pt-BR" sz="2000" dirty="0">
                <a:solidFill>
                  <a:schemeClr val="tx1"/>
                </a:solidFill>
              </a:rPr>
              <a:t>AR2 – </a:t>
            </a:r>
            <a:r>
              <a:rPr lang="pt-BR" sz="2000" dirty="0" smtClean="0">
                <a:solidFill>
                  <a:schemeClr val="tx1"/>
                </a:solidFill>
              </a:rPr>
              <a:t>Mihalka</a:t>
            </a:r>
            <a:r>
              <a:rPr lang="sk-SK" sz="2000" dirty="0" smtClean="0">
                <a:solidFill>
                  <a:schemeClr val="tx1"/>
                </a:solidFill>
              </a:rPr>
              <a:t>   4 MFZ</a:t>
            </a:r>
            <a:r>
              <a:rPr lang="pt-BR" sz="2000" dirty="0" smtClean="0">
                <a:solidFill>
                  <a:schemeClr val="tx1"/>
                </a:solidFill>
              </a:rPr>
              <a:t>  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                                                                                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DZ </a:t>
            </a:r>
            <a:r>
              <a:rPr lang="pt-BR" sz="2000" dirty="0">
                <a:solidFill>
                  <a:schemeClr val="tx1"/>
                </a:solidFill>
              </a:rPr>
              <a:t>– </a:t>
            </a:r>
            <a:r>
              <a:rPr lang="pt-BR" sz="2000" dirty="0" smtClean="0">
                <a:solidFill>
                  <a:schemeClr val="tx1"/>
                </a:solidFill>
              </a:rPr>
              <a:t>Rosiar</a:t>
            </a:r>
            <a:r>
              <a:rPr lang="sk-SK" sz="2000" dirty="0" smtClean="0">
                <a:solidFill>
                  <a:schemeClr val="tx1"/>
                </a:solidFill>
              </a:rPr>
              <a:t>         2 MFZ – za nevyplnenie záznamu o nedostatkoch a nedostatočnú kontrolnú činnosť po stretnutí 	</a:t>
            </a:r>
            <a:endParaRPr lang="pt-BR" sz="2000" dirty="0">
              <a:solidFill>
                <a:schemeClr val="tx1"/>
              </a:solidFill>
            </a:endParaRPr>
          </a:p>
          <a:p>
            <a:pPr algn="l"/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5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/>
          <a:lstStyle/>
          <a:p>
            <a:r>
              <a:rPr lang="sk-SK" sz="2000" b="1" dirty="0" smtClean="0">
                <a:solidFill>
                  <a:schemeClr val="tx1"/>
                </a:solidFill>
              </a:rPr>
              <a:t>5.LD Dolná Strehová – Buzitka  3:0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Neoprávnený štart hráča hostí. </a:t>
            </a:r>
          </a:p>
          <a:p>
            <a:pPr algn="l"/>
            <a:endParaRPr lang="sk-SK" sz="2000" dirty="0">
              <a:solidFill>
                <a:schemeClr val="tx1"/>
              </a:solidFill>
            </a:endParaRPr>
          </a:p>
          <a:p>
            <a:pPr algn="l"/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5.LA Diviaky – Oravská Jasenica 1:0</a:t>
            </a:r>
          </a:p>
          <a:p>
            <a:pPr algn="l"/>
            <a:r>
              <a:rPr lang="sk-SK" sz="2000" b="1" u="sng" dirty="0" smtClean="0">
                <a:solidFill>
                  <a:schemeClr val="tx1"/>
                </a:solidFill>
              </a:rPr>
              <a:t>Popis priestupkov (  4 x ČK):</a:t>
            </a:r>
          </a:p>
          <a:p>
            <a:pPr algn="l"/>
            <a:r>
              <a:rPr lang="sk-SK" sz="2000" b="1" dirty="0">
                <a:solidFill>
                  <a:schemeClr val="tx1"/>
                </a:solidFill>
              </a:rPr>
              <a:t>HNS (fyzické napadnutie súpera, škrtenie súpera) </a:t>
            </a:r>
            <a:endParaRPr lang="sk-SK" sz="2000" b="1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>
                <a:solidFill>
                  <a:schemeClr val="tx1"/>
                </a:solidFill>
              </a:rPr>
              <a:t>HNS (Násilné vrazenie do súpera</a:t>
            </a:r>
            <a:r>
              <a:rPr lang="pl-PL" sz="2000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sk-SK" sz="2000" b="1" dirty="0">
                <a:solidFill>
                  <a:schemeClr val="tx1"/>
                </a:solidFill>
              </a:rPr>
              <a:t>HNS (Skočenie na súpera) </a:t>
            </a:r>
            <a:endParaRPr lang="sk-SK" sz="2000" b="1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>
                <a:solidFill>
                  <a:schemeClr val="tx1"/>
                </a:solidFill>
              </a:rPr>
              <a:t>HNS (Násilne vrazenie do súpera)</a:t>
            </a:r>
            <a:endParaRPr 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Čo je dôležité pri popise priestupku ke</a:t>
            </a:r>
            <a:r>
              <a:rPr lang="sk-SK" sz="2000" dirty="0">
                <a:solidFill>
                  <a:schemeClr val="tx1"/>
                </a:solidFill>
              </a:rPr>
              <a:t>ď</a:t>
            </a:r>
            <a:r>
              <a:rPr lang="sk-SK" sz="2000" dirty="0" smtClean="0">
                <a:solidFill>
                  <a:schemeClr val="tx1"/>
                </a:solidFill>
              </a:rPr>
              <a:t> bola udelená ČK?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-intenzita priestupku – neprimeraná sila alebo surovosť až brutalita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-pre disciplinárne konanie je dôležité aj to, či došlo k zraneniu hráča, či hráč stretnutie mohol dohrať alebo bolo nevyhnutné striedanie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-v prípade HNS aj to, či sa priestupok stal v prerušenej hre alebo v neprerušenej</a:t>
            </a:r>
          </a:p>
          <a:p>
            <a:pPr algn="l"/>
            <a:r>
              <a:rPr lang="sk-SK" sz="1400" dirty="0" smtClean="0">
                <a:solidFill>
                  <a:schemeClr val="tx1"/>
                </a:solidFill>
              </a:rPr>
              <a:t>(že sa priestupok stal mimo súboj o loptu je pri HNS jasné)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9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5040560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2000" b="1" dirty="0" smtClean="0">
                <a:solidFill>
                  <a:schemeClr val="tx1"/>
                </a:solidFill>
              </a:rPr>
              <a:t>Výklad k popisom priestupkov:</a:t>
            </a:r>
          </a:p>
          <a:p>
            <a:pPr algn="l"/>
            <a:r>
              <a:rPr lang="sk-SK" sz="2000" u="sng" dirty="0">
                <a:solidFill>
                  <a:schemeClr val="tx1"/>
                </a:solidFill>
              </a:rPr>
              <a:t>h</a:t>
            </a:r>
            <a:r>
              <a:rPr lang="sk-SK" sz="2000" u="sng" dirty="0" smtClean="0">
                <a:solidFill>
                  <a:schemeClr val="tx1"/>
                </a:solidFill>
              </a:rPr>
              <a:t>rubé nešportové správanie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</a:rPr>
              <a:t>-HNS - podrazenie súpera neprimeranou silou v neprerušenej hre </a:t>
            </a:r>
            <a:r>
              <a:rPr lang="sk-SK" sz="1800" dirty="0" smtClean="0">
                <a:solidFill>
                  <a:schemeClr val="tx1"/>
                </a:solidFill>
              </a:rPr>
              <a:t>(mimo </a:t>
            </a:r>
            <a:r>
              <a:rPr lang="sk-SK" sz="1800" dirty="0">
                <a:solidFill>
                  <a:schemeClr val="tx1"/>
                </a:solidFill>
              </a:rPr>
              <a:t>súboja o </a:t>
            </a:r>
            <a:r>
              <a:rPr lang="sk-SK" sz="1800" dirty="0" smtClean="0">
                <a:solidFill>
                  <a:schemeClr val="tx1"/>
                </a:solidFill>
              </a:rPr>
              <a:t>loptu)</a:t>
            </a:r>
            <a:endParaRPr lang="sk-SK" sz="1800" dirty="0">
              <a:solidFill>
                <a:schemeClr val="tx1"/>
              </a:solidFill>
            </a:endParaRPr>
          </a:p>
          <a:p>
            <a:pPr algn="l"/>
            <a:r>
              <a:rPr lang="sk-SK" sz="1800" dirty="0">
                <a:solidFill>
                  <a:schemeClr val="tx1"/>
                </a:solidFill>
              </a:rPr>
              <a:t>-HNS - kopnutie súpera neprimeranou silou v prerušenej </a:t>
            </a:r>
            <a:r>
              <a:rPr lang="sk-SK" sz="1800" dirty="0" smtClean="0">
                <a:solidFill>
                  <a:schemeClr val="tx1"/>
                </a:solidFill>
              </a:rPr>
              <a:t>hre</a:t>
            </a: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Hráč</a:t>
            </a:r>
            <a:r>
              <a:rPr lang="sk-SK" sz="1800" b="1" dirty="0">
                <a:solidFill>
                  <a:schemeClr val="tx1"/>
                </a:solidFill>
              </a:rPr>
              <a:t>, ktorý bol podrazený, resp. kopnutý neprimeranou silou nebol zranený a mohol ďalej pokračovať v hre a stretnutie dohral, resp. striedanie v ďalšom priebehu hry nebolo </a:t>
            </a:r>
            <a:r>
              <a:rPr lang="sk-SK" sz="1800" b="1" dirty="0" smtClean="0">
                <a:solidFill>
                  <a:schemeClr val="tx1"/>
                </a:solidFill>
              </a:rPr>
              <a:t>zapríčinené </a:t>
            </a:r>
            <a:r>
              <a:rPr lang="sk-SK" sz="1800" b="1" dirty="0">
                <a:solidFill>
                  <a:schemeClr val="tx1"/>
                </a:solidFill>
              </a:rPr>
              <a:t>priestupkom, za ktorý bol hráč vylúčený z </a:t>
            </a:r>
            <a:r>
              <a:rPr lang="sk-SK" sz="1800" b="1" dirty="0" smtClean="0">
                <a:solidFill>
                  <a:schemeClr val="tx1"/>
                </a:solidFill>
              </a:rPr>
              <a:t>hry.</a:t>
            </a:r>
          </a:p>
          <a:p>
            <a:pPr algn="l"/>
            <a:endParaRPr lang="sk-SK" sz="1800" b="1" dirty="0">
              <a:solidFill>
                <a:schemeClr val="tx1"/>
              </a:solidFill>
            </a:endParaRPr>
          </a:p>
          <a:p>
            <a:pPr algn="l"/>
            <a:r>
              <a:rPr lang="sk-SK" sz="1800" dirty="0">
                <a:solidFill>
                  <a:schemeClr val="tx1"/>
                </a:solidFill>
              </a:rPr>
              <a:t>-HNS - podrazenie súpera neprimeranou silou v neprerušenej hre </a:t>
            </a:r>
            <a:r>
              <a:rPr lang="sk-SK" sz="1800" dirty="0" smtClean="0">
                <a:solidFill>
                  <a:schemeClr val="tx1"/>
                </a:solidFill>
              </a:rPr>
              <a:t>(mimo </a:t>
            </a:r>
            <a:r>
              <a:rPr lang="sk-SK" sz="1800" dirty="0">
                <a:solidFill>
                  <a:schemeClr val="tx1"/>
                </a:solidFill>
              </a:rPr>
              <a:t>súboja o </a:t>
            </a:r>
            <a:r>
              <a:rPr lang="sk-SK" sz="1800" dirty="0" smtClean="0">
                <a:solidFill>
                  <a:schemeClr val="tx1"/>
                </a:solidFill>
              </a:rPr>
              <a:t>loptu) </a:t>
            </a:r>
            <a:r>
              <a:rPr lang="sk-SK" sz="1800" dirty="0">
                <a:solidFill>
                  <a:schemeClr val="tx1"/>
                </a:solidFill>
              </a:rPr>
              <a:t>(hráč zranený a vystriedaný)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</a:rPr>
              <a:t>-HNS - kopnutie súpera neprimeranou silou v prerušenej hre (brutálny zákrok</a:t>
            </a:r>
            <a:r>
              <a:rPr lang="sk-SK" sz="1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Hráč</a:t>
            </a:r>
            <a:r>
              <a:rPr lang="sk-SK" sz="1800" b="1" dirty="0">
                <a:solidFill>
                  <a:schemeClr val="tx1"/>
                </a:solidFill>
              </a:rPr>
              <a:t>, ktorý bol podrazený, resp. kopnutý neprimeranou silou bol zranený, nemohol pokračovať v hre, resp. priestupok </a:t>
            </a:r>
            <a:r>
              <a:rPr lang="sk-SK" sz="1800" b="1" dirty="0" smtClean="0">
                <a:solidFill>
                  <a:schemeClr val="tx1"/>
                </a:solidFill>
              </a:rPr>
              <a:t>vykazoval </a:t>
            </a:r>
            <a:r>
              <a:rPr lang="sk-SK" sz="1800" b="1" dirty="0">
                <a:solidFill>
                  <a:schemeClr val="tx1"/>
                </a:solidFill>
              </a:rPr>
              <a:t>znaky hrubej brutality a </a:t>
            </a:r>
            <a:r>
              <a:rPr lang="sk-SK" sz="1800" b="1" dirty="0" smtClean="0">
                <a:solidFill>
                  <a:schemeClr val="tx1"/>
                </a:solidFill>
              </a:rPr>
              <a:t>surovosti.</a:t>
            </a:r>
          </a:p>
          <a:p>
            <a:pPr algn="l"/>
            <a:endParaRPr lang="sk-SK" sz="1800" b="1" dirty="0" smtClean="0">
              <a:solidFill>
                <a:schemeClr val="tx1"/>
              </a:solidFill>
            </a:endParaRP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V prípade </a:t>
            </a:r>
            <a:r>
              <a:rPr lang="sk-SK" sz="1800" b="1" dirty="0" err="1" smtClean="0">
                <a:solidFill>
                  <a:schemeClr val="tx1"/>
                </a:solidFill>
              </a:rPr>
              <a:t>HNS-zmarenie</a:t>
            </a:r>
            <a:r>
              <a:rPr lang="sk-SK" sz="1800" b="1" dirty="0" smtClean="0">
                <a:solidFill>
                  <a:schemeClr val="tx1"/>
                </a:solidFill>
              </a:rPr>
              <a:t> vyloženej gólovej šance, R uvedie aj spôsob, akým bola zmarená.</a:t>
            </a: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-podrazenie, zakázaná hra rukou, držanie,......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>
            <a:normAutofit/>
          </a:bodyPr>
          <a:lstStyle/>
          <a:p>
            <a:pPr algn="l"/>
            <a:r>
              <a:rPr lang="sk-SK" sz="2000" b="1" dirty="0" smtClean="0">
                <a:solidFill>
                  <a:schemeClr val="tx1"/>
                </a:solidFill>
              </a:rPr>
              <a:t>Výklad k popisom priestupkov:</a:t>
            </a:r>
          </a:p>
          <a:p>
            <a:pPr algn="l"/>
            <a:r>
              <a:rPr lang="sk-SK" sz="2000" u="sng" dirty="0">
                <a:solidFill>
                  <a:schemeClr val="tx1"/>
                </a:solidFill>
              </a:rPr>
              <a:t>h</a:t>
            </a:r>
            <a:r>
              <a:rPr lang="sk-SK" sz="2000" u="sng" dirty="0" smtClean="0">
                <a:solidFill>
                  <a:schemeClr val="tx1"/>
                </a:solidFill>
              </a:rPr>
              <a:t>ráč hrá surovo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-kopnutie </a:t>
            </a:r>
            <a:r>
              <a:rPr lang="sk-SK" sz="1800" dirty="0">
                <a:solidFill>
                  <a:schemeClr val="tx1"/>
                </a:solidFill>
              </a:rPr>
              <a:t>súpera neprimeranou silou </a:t>
            </a:r>
            <a:r>
              <a:rPr lang="sk-SK" sz="1400" dirty="0" smtClean="0">
                <a:solidFill>
                  <a:schemeClr val="tx1"/>
                </a:solidFill>
              </a:rPr>
              <a:t>(v </a:t>
            </a:r>
            <a:r>
              <a:rPr lang="sk-SK" sz="1400" dirty="0">
                <a:solidFill>
                  <a:schemeClr val="tx1"/>
                </a:solidFill>
              </a:rPr>
              <a:t>súboji o </a:t>
            </a:r>
            <a:r>
              <a:rPr lang="sk-SK" sz="1400" dirty="0" smtClean="0">
                <a:solidFill>
                  <a:schemeClr val="tx1"/>
                </a:solidFill>
              </a:rPr>
              <a:t>loptu)</a:t>
            </a: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Hráč</a:t>
            </a:r>
            <a:r>
              <a:rPr lang="sk-SK" sz="1800" b="1" dirty="0">
                <a:solidFill>
                  <a:schemeClr val="tx1"/>
                </a:solidFill>
              </a:rPr>
              <a:t>, ktorý bol podrazený, resp. kopnutý neprimeranou silou nebol zranený a mohol ďalej pokračovať v hre a stretnutie dohral, resp. striedanie v ďalšom priebehu hry nebolo </a:t>
            </a:r>
            <a:r>
              <a:rPr lang="sk-SK" sz="1800" b="1" dirty="0" smtClean="0">
                <a:solidFill>
                  <a:schemeClr val="tx1"/>
                </a:solidFill>
              </a:rPr>
              <a:t>zapríčinené </a:t>
            </a:r>
            <a:r>
              <a:rPr lang="sk-SK" sz="1800" b="1" dirty="0">
                <a:solidFill>
                  <a:schemeClr val="tx1"/>
                </a:solidFill>
              </a:rPr>
              <a:t>priestupkom, za ktorý bol hráč vylúčený z </a:t>
            </a:r>
            <a:r>
              <a:rPr lang="sk-SK" sz="1800" b="1" dirty="0" smtClean="0">
                <a:solidFill>
                  <a:schemeClr val="tx1"/>
                </a:solidFill>
              </a:rPr>
              <a:t>hry.</a:t>
            </a:r>
          </a:p>
          <a:p>
            <a:pPr algn="l"/>
            <a:endParaRPr lang="sk-SK" sz="1800" b="1" dirty="0">
              <a:solidFill>
                <a:schemeClr val="tx1"/>
              </a:solidFill>
            </a:endParaRP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-kopnutie </a:t>
            </a:r>
            <a:r>
              <a:rPr lang="sk-SK" sz="1800" dirty="0">
                <a:solidFill>
                  <a:schemeClr val="tx1"/>
                </a:solidFill>
              </a:rPr>
              <a:t>súpera neprimeranou silou </a:t>
            </a:r>
            <a:r>
              <a:rPr lang="sk-SK" sz="1400" dirty="0" smtClean="0">
                <a:solidFill>
                  <a:schemeClr val="tx1"/>
                </a:solidFill>
              </a:rPr>
              <a:t>(v </a:t>
            </a:r>
            <a:r>
              <a:rPr lang="sk-SK" sz="1400" dirty="0">
                <a:solidFill>
                  <a:schemeClr val="tx1"/>
                </a:solidFill>
              </a:rPr>
              <a:t>súboji o </a:t>
            </a:r>
            <a:r>
              <a:rPr lang="sk-SK" sz="1400" dirty="0" smtClean="0">
                <a:solidFill>
                  <a:schemeClr val="tx1"/>
                </a:solidFill>
              </a:rPr>
              <a:t>loptu)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>
                <a:solidFill>
                  <a:schemeClr val="tx1"/>
                </a:solidFill>
              </a:rPr>
              <a:t>(surová hra)</a:t>
            </a:r>
            <a:endParaRPr lang="sk-SK" sz="1800" dirty="0" smtClean="0">
              <a:solidFill>
                <a:schemeClr val="tx1"/>
              </a:solidFill>
            </a:endParaRP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Hráč</a:t>
            </a:r>
            <a:r>
              <a:rPr lang="sk-SK" sz="1800" b="1" dirty="0">
                <a:solidFill>
                  <a:schemeClr val="tx1"/>
                </a:solidFill>
              </a:rPr>
              <a:t>, ktorý bol podrazený, resp. kopnutý neprimeranou silou bol zranený, nemohol pokračovať v hre, resp. priestupok </a:t>
            </a:r>
            <a:r>
              <a:rPr lang="sk-SK" sz="1800" b="1" dirty="0" smtClean="0">
                <a:solidFill>
                  <a:schemeClr val="tx1"/>
                </a:solidFill>
              </a:rPr>
              <a:t>vykazoval </a:t>
            </a:r>
            <a:r>
              <a:rPr lang="sk-SK" sz="1800" b="1" dirty="0">
                <a:solidFill>
                  <a:schemeClr val="tx1"/>
                </a:solidFill>
              </a:rPr>
              <a:t>znaky hrubej brutality a </a:t>
            </a:r>
            <a:r>
              <a:rPr lang="sk-SK" sz="1800" b="1" dirty="0" smtClean="0">
                <a:solidFill>
                  <a:schemeClr val="tx1"/>
                </a:solidFill>
              </a:rPr>
              <a:t>surovosti.</a:t>
            </a:r>
          </a:p>
          <a:p>
            <a:pPr algn="l"/>
            <a:endParaRPr lang="sk-SK" sz="1800" b="1" dirty="0">
              <a:solidFill>
                <a:schemeClr val="tx1"/>
              </a:solidFill>
            </a:endParaRP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Podobný popis platí aj pre ďalšie priestupky pravidla XII..</a:t>
            </a: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-kopnutie, udretie, podrazenie, vrazenie, skočenie, sotenie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0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>
            <a:normAutofit/>
          </a:bodyPr>
          <a:lstStyle/>
          <a:p>
            <a:pPr algn="l"/>
            <a:endParaRPr lang="sk-SK" sz="18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0444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>
            <a:normAutofit/>
          </a:bodyPr>
          <a:lstStyle/>
          <a:p>
            <a:pPr algn="l"/>
            <a:endParaRPr lang="sk-SK" sz="18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98327"/>
              </p:ext>
            </p:extLst>
          </p:nvPr>
        </p:nvGraphicFramePr>
        <p:xfrm>
          <a:off x="1607185" y="3131661"/>
          <a:ext cx="5929630" cy="1706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82650"/>
                <a:gridCol w="1791970"/>
                <a:gridCol w="1326515"/>
                <a:gridCol w="1928495"/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Nový  delegáti v  SsFZ 2015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Navrhujúci ObFZ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Meno, priezvisko a dátum narodenia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Adresa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Kontakt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ObFZ LC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Ing. Tibor Očovay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29.10.1965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Zelená 23, 98531 Rapovce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04005" algn="l"/>
                        </a:tabLst>
                      </a:pPr>
                      <a:r>
                        <a:rPr lang="sk-SK" sz="1400" dirty="0">
                          <a:effectLst/>
                        </a:rPr>
                        <a:t>0908 232 327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104005" algn="l"/>
                        </a:tabLst>
                      </a:pPr>
                      <a:r>
                        <a:rPr lang="sk-SK" sz="1400" dirty="0" err="1">
                          <a:effectLst/>
                        </a:rPr>
                        <a:t>tibor.ocovay@gmail.com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ObFZ LC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Miroslav </a:t>
                      </a:r>
                      <a:r>
                        <a:rPr lang="sk-SK" sz="1400" dirty="0" err="1">
                          <a:effectLst/>
                        </a:rPr>
                        <a:t>Gondáš</a:t>
                      </a:r>
                      <a:endParaRPr lang="sk-SK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10.6.1963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985 53 Mýtna 318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04005" algn="l"/>
                        </a:tabLst>
                      </a:pPr>
                      <a:r>
                        <a:rPr lang="sk-SK" sz="1400" dirty="0">
                          <a:effectLst/>
                        </a:rPr>
                        <a:t>0903 155 346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104005" algn="l"/>
                        </a:tabLst>
                      </a:pPr>
                      <a:r>
                        <a:rPr lang="sk-SK" sz="1400" dirty="0" err="1">
                          <a:effectLst/>
                        </a:rPr>
                        <a:t>gondas.miroslav@gmail.com</a:t>
                      </a:r>
                      <a:r>
                        <a:rPr lang="sk-SK" sz="1400" dirty="0">
                          <a:effectLst/>
                        </a:rPr>
                        <a:t>    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6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>
            <a:normAutofit/>
          </a:bodyPr>
          <a:lstStyle/>
          <a:p>
            <a:pPr algn="l"/>
            <a:endParaRPr lang="sk-SK" sz="18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43360"/>
              </p:ext>
            </p:extLst>
          </p:nvPr>
        </p:nvGraphicFramePr>
        <p:xfrm>
          <a:off x="355576" y="1651928"/>
          <a:ext cx="8536904" cy="452596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976064"/>
                <a:gridCol w="1440160"/>
                <a:gridCol w="1008112"/>
                <a:gridCol w="1440160"/>
                <a:gridCol w="1944216"/>
                <a:gridCol w="1728192"/>
              </a:tblGrid>
              <a:tr h="27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Mentor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e-mailová adresa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Telefón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Rozhodca </a:t>
                      </a:r>
                      <a:r>
                        <a:rPr lang="sk-SK" sz="600">
                          <a:effectLst/>
                        </a:rPr>
                        <a:t>/vek/    /ObFZ/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e-mailová adresa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Telefón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 anchor="ctr"/>
                </a:tc>
              </a:tr>
              <a:tr h="85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R – SFZ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Ľubomír Samotný     /2/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 err="1">
                          <a:effectLst/>
                        </a:rPr>
                        <a:t>lubomir.samotny@pobox.sk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0905 389 594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Tomaš </a:t>
                      </a:r>
                      <a:r>
                        <a:rPr lang="sk-SK" sz="900" dirty="0" err="1">
                          <a:effectLst/>
                        </a:rPr>
                        <a:t>Kolofík</a:t>
                      </a:r>
                      <a:r>
                        <a:rPr lang="sk-SK" sz="900" dirty="0">
                          <a:effectLst/>
                        </a:rPr>
                        <a:t> 26      BB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Tomáš  </a:t>
                      </a:r>
                      <a:r>
                        <a:rPr lang="sk-SK" sz="900" dirty="0" err="1">
                          <a:effectLst/>
                        </a:rPr>
                        <a:t>Tuma</a:t>
                      </a:r>
                      <a:r>
                        <a:rPr lang="sk-SK" sz="900" dirty="0">
                          <a:effectLst/>
                        </a:rPr>
                        <a:t>   20      BB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u="sng" dirty="0" err="1">
                          <a:effectLst/>
                          <a:hlinkClick r:id="rId3"/>
                        </a:rPr>
                        <a:t>tomas.kolofik@zoznam.sk</a:t>
                      </a:r>
                      <a:endParaRPr lang="sk-SK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tomi4.tuma@ </a:t>
                      </a:r>
                      <a:r>
                        <a:rPr lang="sk-SK" sz="900" dirty="0" err="1">
                          <a:effectLst/>
                        </a:rPr>
                        <a:t>gmail.com</a:t>
                      </a:r>
                      <a:endParaRPr lang="sk-SK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0915 816 399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0949 707 026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</a:tr>
              <a:tr h="602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R - SFZ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Anton Ihring              /1/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tonoihring@gmail.com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0903 660 163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Michal Považan   22   ZH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michaelpovazan@gmail.com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0911 295 845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</a:tr>
              <a:tr h="727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DP – SFZ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Viliam Vais                /1/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viliam.vais@zoznam.sk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0918 367 540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Erik Gemzický   22    BB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u="sng">
                          <a:effectLst/>
                          <a:hlinkClick r:id="rId4"/>
                        </a:rPr>
                        <a:t>erik1gemzicky@gmail.com</a:t>
                      </a:r>
                      <a:endParaRPr lang="sk-SK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0915 565 244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</a:tr>
              <a:tr h="977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R - SFZ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Martin Balko             /3/ 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martinbalko72@gmail.com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0905 292 328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indent="77470"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indent="77470"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Boris Krajník     24    ZA </a:t>
                      </a:r>
                    </a:p>
                    <a:p>
                      <a:pPr indent="77470"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Tomáš Perexta   26    ZA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Patrik Širanec    23   ZA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boriskrajnikbc@gmail.com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u="sng">
                          <a:effectLst/>
                          <a:hlinkClick r:id="rId5"/>
                        </a:rPr>
                        <a:t>tomasperexta@gmail.com</a:t>
                      </a:r>
                      <a:endParaRPr lang="sk-SK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u="sng">
                          <a:effectLst/>
                          <a:hlinkClick r:id="rId6"/>
                        </a:rPr>
                        <a:t>pa.siranec@gmail.com</a:t>
                      </a:r>
                      <a:endParaRPr lang="sk-SK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0910 136 750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0908 991 604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0911 694 504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0903 924 236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</a:tr>
              <a:tr h="109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DP- SFZ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Miroslav Minarčík    /3/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minarcikmiroslav@zoznam.sk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0905 102 922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Rastislav Behačin 24 ZA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Marek Koleno  24  ZA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Martin Jaroščiak 27   ZA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bendy88@azet.sk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u="sng">
                          <a:effectLst/>
                          <a:hlinkClick r:id="rId7"/>
                        </a:rPr>
                        <a:t>marekkoleno@gmail.com</a:t>
                      </a:r>
                      <a:endParaRPr lang="sk-SK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jarosciak.martin111@gmail.com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0908 845 795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0902 650 953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0917 255 398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73" marR="511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7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>
            <a:normAutofit/>
          </a:bodyPr>
          <a:lstStyle/>
          <a:p>
            <a:pPr algn="l"/>
            <a:endParaRPr lang="sk-SK" sz="18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56018"/>
              </p:ext>
            </p:extLst>
          </p:nvPr>
        </p:nvGraphicFramePr>
        <p:xfrm>
          <a:off x="310784" y="1844824"/>
          <a:ext cx="8600712" cy="4588364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584176"/>
                <a:gridCol w="1728192"/>
                <a:gridCol w="1021413"/>
                <a:gridCol w="1355452"/>
                <a:gridCol w="1563058"/>
                <a:gridCol w="1348421"/>
              </a:tblGrid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 dirty="0" err="1">
                          <a:effectLst/>
                        </a:rPr>
                        <a:t>DP-SsFZ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Stanislav Bomba       /2/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 err="1">
                          <a:effectLst/>
                        </a:rPr>
                        <a:t>bombovky@nextra.sk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0905 975 535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Ján  </a:t>
                      </a:r>
                      <a:r>
                        <a:rPr lang="sk-SK" sz="1000" dirty="0" err="1">
                          <a:effectLst/>
                        </a:rPr>
                        <a:t>Rojček</a:t>
                      </a:r>
                      <a:r>
                        <a:rPr lang="sk-SK" sz="1000" dirty="0">
                          <a:effectLst/>
                        </a:rPr>
                        <a:t>        25    LM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u="sng" dirty="0" err="1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janci.rojcek@gmail.com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0915 617 191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</a:tr>
              <a:tr h="1731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DP-SFZ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Miroslava Migaľová  /4/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    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 err="1">
                          <a:effectLst/>
                        </a:rPr>
                        <a:t>migalova.m@gmail.com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0905 762 494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Matúš Gregorec 21    DK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Peter Hraško      26    DK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Evka Pilšáková   28    DK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Sl. Blicharova     27   MT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u="sng" dirty="0" err="1">
                          <a:effectLst/>
                          <a:hlinkClick r:id="rId4"/>
                        </a:rPr>
                        <a:t>gregorec@centrum.sk</a:t>
                      </a:r>
                      <a:endParaRPr lang="sk-SK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u="sng" dirty="0">
                          <a:effectLst/>
                          <a:hlinkClick r:id="rId5"/>
                        </a:rPr>
                        <a:t>peter.hrasko44@gmail.com</a:t>
                      </a:r>
                      <a:endParaRPr lang="sk-SK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u="sng" dirty="0" err="1">
                          <a:effectLst/>
                          <a:hlinkClick r:id="rId6"/>
                        </a:rPr>
                        <a:t>evka.pilsakova@gmail.com</a:t>
                      </a:r>
                      <a:endParaRPr lang="sk-SK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 err="1">
                          <a:effectLst/>
                        </a:rPr>
                        <a:t>slavomira_blicharova@centrum.sk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0944 406 046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0903 827 741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0949 483 976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0918 139 598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</a:tr>
              <a:tr h="892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R –SFZ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Miroslav   Fajčík       /1/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fajcik.miroslav@gmail.com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0905 637 060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Oliver  Doval  22   ZH 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 err="1">
                          <a:effectLst/>
                        </a:rPr>
                        <a:t>oliver.doval@gmail.com</a:t>
                      </a:r>
                      <a:endParaRPr lang="sk-SK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0903 634 256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</a:tr>
              <a:tr h="1050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AR-SFZ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Karol    Polaček         /2/       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karol.polacek1@gmail.com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0903 796 917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Ľubomír Belko     26   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Vladimír Baďura  25  CA</a:t>
                      </a:r>
                      <a:endParaRPr lang="sk-SK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u="sng" dirty="0" err="1">
                          <a:effectLst/>
                          <a:hlinkClick r:id="rId7"/>
                        </a:rPr>
                        <a:t>belkolubo@centrum.sk</a:t>
                      </a:r>
                      <a:endParaRPr lang="sk-SK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u="sng" dirty="0" err="1">
                          <a:effectLst/>
                          <a:hlinkClick r:id="rId8"/>
                        </a:rPr>
                        <a:t>bladko@hotmail.com</a:t>
                      </a:r>
                      <a:endParaRPr lang="sk-SK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0908 363 320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0907 457 359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57" marR="608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7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>
            <a:normAutofit/>
          </a:bodyPr>
          <a:lstStyle/>
          <a:p>
            <a:pPr algn="l"/>
            <a:endParaRPr lang="sk-SK" sz="1800" b="1" dirty="0" smtClean="0">
              <a:solidFill>
                <a:schemeClr val="tx1"/>
              </a:solidFill>
            </a:endParaRPr>
          </a:p>
          <a:p>
            <a:pPr algn="l"/>
            <a:endParaRPr lang="sk-SK" sz="1800" b="1" dirty="0">
              <a:solidFill>
                <a:schemeClr val="tx1"/>
              </a:solidFill>
            </a:endParaRPr>
          </a:p>
          <a:p>
            <a:pPr algn="l"/>
            <a:endParaRPr lang="sk-SK" sz="1800" b="1" dirty="0" smtClean="0">
              <a:solidFill>
                <a:schemeClr val="tx1"/>
              </a:solidFill>
            </a:endParaRP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 Myšlienka pre súťažný ročník 2015/2016</a:t>
            </a:r>
          </a:p>
          <a:p>
            <a:pPr algn="l"/>
            <a:endParaRPr lang="sk-SK" sz="1800" b="1" dirty="0">
              <a:solidFill>
                <a:schemeClr val="tx1"/>
              </a:solidFill>
            </a:endParaRP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Na to, aby sme naše vzťahy kládli na prvé miesto, nemusíme čeliť osobnej tragédii. </a:t>
            </a: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Nijaká robota, nijaký termín, nijaký zbabraný zápas nie sú také dôležité, </a:t>
            </a: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Ako je kvalita našich vzťahov medzi nami DELEGÁTMI a ROZHODCAMI.</a:t>
            </a: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A</a:t>
            </a: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Nikto predsa nezomrel  na to, že sa pokorne ospravedlnil a prijal svoju chybu.</a:t>
            </a:r>
          </a:p>
          <a:p>
            <a:pPr algn="l"/>
            <a:endParaRPr lang="sk-SK" sz="1800" b="1" dirty="0">
              <a:solidFill>
                <a:schemeClr val="tx1"/>
              </a:solidFill>
            </a:endParaRPr>
          </a:p>
          <a:p>
            <a:pPr algn="l"/>
            <a:r>
              <a:rPr lang="sk-SK" sz="2400" b="1" dirty="0" smtClean="0">
                <a:solidFill>
                  <a:schemeClr val="tx1"/>
                </a:solidFill>
              </a:rPr>
              <a:t>ĎAKUJEM   ZA  POZORNOSŤ</a:t>
            </a:r>
            <a:endParaRPr lang="sk-SK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172272" cy="406531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k-SK" dirty="0" smtClean="0"/>
              <a:t>Jeseň 2014</a:t>
            </a:r>
          </a:p>
          <a:p>
            <a:r>
              <a:rPr lang="sk-SK" dirty="0"/>
              <a:t>Banská Bystrica 17.7.2014 </a:t>
            </a:r>
          </a:p>
          <a:p>
            <a:r>
              <a:rPr lang="sk-SK" dirty="0"/>
              <a:t>Banská Bystrica 7.8.2014  </a:t>
            </a:r>
          </a:p>
          <a:p>
            <a:r>
              <a:rPr lang="sk-SK" dirty="0"/>
              <a:t>Banská Bystrica 21.8.2014 </a:t>
            </a:r>
          </a:p>
          <a:p>
            <a:r>
              <a:rPr lang="sk-SK" dirty="0"/>
              <a:t>Banská </a:t>
            </a:r>
            <a:r>
              <a:rPr lang="sk-SK" dirty="0" smtClean="0"/>
              <a:t>Bystrica </a:t>
            </a:r>
            <a:r>
              <a:rPr lang="sk-SK" dirty="0"/>
              <a:t>4.9.2014</a:t>
            </a:r>
          </a:p>
          <a:p>
            <a:r>
              <a:rPr lang="sk-SK" dirty="0"/>
              <a:t>Banská Bystrica 12.9.2014</a:t>
            </a:r>
          </a:p>
          <a:p>
            <a:r>
              <a:rPr lang="sk-SK" dirty="0"/>
              <a:t>Liptovský Mikuláš 18.9.2014</a:t>
            </a:r>
          </a:p>
          <a:p>
            <a:r>
              <a:rPr lang="sk-SK" dirty="0"/>
              <a:t>Banská Bystrica 25.9.2014</a:t>
            </a:r>
          </a:p>
          <a:p>
            <a:r>
              <a:rPr lang="sk-SK" dirty="0"/>
              <a:t>Banská Bystrica 23.10.2014</a:t>
            </a:r>
          </a:p>
          <a:p>
            <a:r>
              <a:rPr lang="sk-SK" dirty="0"/>
              <a:t>Banská Bystrica 6.11.2014</a:t>
            </a:r>
          </a:p>
          <a:p>
            <a:r>
              <a:rPr lang="sk-SK" dirty="0"/>
              <a:t>Liptovský Mikuláš </a:t>
            </a:r>
            <a:r>
              <a:rPr lang="sk-SK" dirty="0" smtClean="0"/>
              <a:t>21.11.2014</a:t>
            </a:r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dirty="0" smtClean="0"/>
              <a:t>Jar 2015</a:t>
            </a:r>
          </a:p>
          <a:p>
            <a:r>
              <a:rPr lang="sk-SK" sz="2400" dirty="0" smtClean="0"/>
              <a:t>15.1.2015 Banská Bystrica</a:t>
            </a:r>
          </a:p>
          <a:p>
            <a:r>
              <a:rPr lang="sk-SK" sz="2400" dirty="0" smtClean="0"/>
              <a:t>27.3.2015 Banská Bystrica</a:t>
            </a:r>
          </a:p>
          <a:p>
            <a:r>
              <a:rPr lang="sk-SK" sz="2400" dirty="0" smtClean="0"/>
              <a:t>9.4.2015 Banská Bystrica</a:t>
            </a:r>
          </a:p>
          <a:p>
            <a:r>
              <a:rPr lang="sk-SK" sz="2400" dirty="0" smtClean="0"/>
              <a:t>23.4.2015 </a:t>
            </a:r>
            <a:r>
              <a:rPr lang="sk-SK" sz="2400" dirty="0" err="1" smtClean="0"/>
              <a:t>Demänová</a:t>
            </a:r>
            <a:endParaRPr lang="sk-SK" sz="2400" dirty="0" smtClean="0"/>
          </a:p>
          <a:p>
            <a:r>
              <a:rPr lang="sk-SK" sz="2400" dirty="0" smtClean="0"/>
              <a:t>8.5.2015 Banská Bystrica</a:t>
            </a:r>
          </a:p>
          <a:p>
            <a:r>
              <a:rPr lang="sk-SK" sz="2400" dirty="0" smtClean="0"/>
              <a:t>21.5.2015 Banská Bystrica</a:t>
            </a:r>
          </a:p>
          <a:p>
            <a:r>
              <a:rPr lang="sk-SK" sz="2400" dirty="0" smtClean="0"/>
              <a:t>4.6.2015 Banská Bystrica</a:t>
            </a:r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24936" cy="4608512"/>
          </a:xfrm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Vyhodnotenie súťaže dospelých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Sezóna 2014/2015</a:t>
            </a:r>
          </a:p>
          <a:p>
            <a:pPr algn="l"/>
            <a:r>
              <a:rPr lang="sk-SK" sz="2000" b="1" dirty="0">
                <a:solidFill>
                  <a:schemeClr val="tx1"/>
                </a:solidFill>
              </a:rPr>
              <a:t>Riešené sťažnosti a námietky (vrátane mládežníckych stretnutí</a:t>
            </a:r>
            <a:r>
              <a:rPr lang="sk-SK" sz="2000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sk-SK" sz="2000" b="1" dirty="0">
                <a:solidFill>
                  <a:schemeClr val="tx1"/>
                </a:solidFill>
              </a:rPr>
              <a:t>	</a:t>
            </a:r>
            <a:r>
              <a:rPr lang="sk-SK" sz="2000" b="1" dirty="0" smtClean="0">
                <a:solidFill>
                  <a:schemeClr val="tx1"/>
                </a:solidFill>
              </a:rPr>
              <a:t>			Jeseň 2014		Jar 2015</a:t>
            </a:r>
          </a:p>
          <a:p>
            <a:pPr algn="l"/>
            <a:endParaRPr 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sz="2000" b="1" dirty="0" smtClean="0">
                <a:solidFill>
                  <a:schemeClr val="tx1"/>
                </a:solidFill>
              </a:rPr>
              <a:t>Spolu			:	42			28</a:t>
            </a:r>
          </a:p>
          <a:p>
            <a:pPr algn="l"/>
            <a:endParaRPr 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sz="2000" b="1" dirty="0" smtClean="0">
                <a:solidFill>
                  <a:schemeClr val="tx1"/>
                </a:solidFill>
              </a:rPr>
              <a:t>Opodstatnené		:	7			3</a:t>
            </a:r>
          </a:p>
          <a:p>
            <a:pPr algn="l"/>
            <a:r>
              <a:rPr lang="sk-SK" sz="2000" b="1" dirty="0" smtClean="0">
                <a:solidFill>
                  <a:schemeClr val="tx1"/>
                </a:solidFill>
              </a:rPr>
              <a:t>Čiastočne opodstatnené	:	5			3</a:t>
            </a:r>
          </a:p>
          <a:p>
            <a:pPr algn="l"/>
            <a:r>
              <a:rPr lang="sk-SK" sz="2000" b="1" dirty="0" smtClean="0">
                <a:solidFill>
                  <a:schemeClr val="tx1"/>
                </a:solidFill>
              </a:rPr>
              <a:t>Neopodstatnené		:	30			22</a:t>
            </a:r>
          </a:p>
          <a:p>
            <a:pPr algn="l"/>
            <a:endParaRPr lang="sk-SK" sz="2000" b="1" dirty="0" smtClean="0">
              <a:solidFill>
                <a:schemeClr val="tx1"/>
              </a:solidFill>
            </a:endParaRPr>
          </a:p>
          <a:p>
            <a:pPr algn="l"/>
            <a:r>
              <a:rPr lang="sk-SK" sz="1600" b="1" dirty="0" smtClean="0">
                <a:solidFill>
                  <a:schemeClr val="tx1"/>
                </a:solidFill>
              </a:rPr>
              <a:t>Poznámka: V stretnutí  3. L </a:t>
            </a:r>
            <a:r>
              <a:rPr lang="sk-SK" sz="1600" b="1" dirty="0" smtClean="0">
                <a:solidFill>
                  <a:schemeClr val="tx1"/>
                </a:solidFill>
              </a:rPr>
              <a:t>Lučenec - Nová </a:t>
            </a:r>
            <a:r>
              <a:rPr lang="sk-SK" sz="1600" b="1" dirty="0" smtClean="0">
                <a:solidFill>
                  <a:schemeClr val="tx1"/>
                </a:solidFill>
              </a:rPr>
              <a:t>Baňa bola sťažnosť od obidvoch družstiev .</a:t>
            </a:r>
          </a:p>
          <a:p>
            <a:pPr algn="l"/>
            <a:endParaRPr lang="sk-SK" sz="2000" b="1" dirty="0">
              <a:solidFill>
                <a:schemeClr val="tx1"/>
              </a:solidFill>
            </a:endParaRPr>
          </a:p>
          <a:p>
            <a:pPr algn="l"/>
            <a:endParaRPr lang="sk-SK" sz="2000" b="1" dirty="0" smtClean="0">
              <a:solidFill>
                <a:schemeClr val="tx1"/>
              </a:solidFill>
            </a:endParaRPr>
          </a:p>
          <a:p>
            <a:pPr algn="l"/>
            <a:endParaRPr lang="sk-SK" sz="2000" dirty="0" smtClean="0">
              <a:solidFill>
                <a:schemeClr val="tx1"/>
              </a:solidFill>
            </a:endParaRPr>
          </a:p>
          <a:p>
            <a:pPr algn="l"/>
            <a:endParaRPr lang="sk-SK" sz="2000" dirty="0" smtClean="0">
              <a:solidFill>
                <a:schemeClr val="tx1"/>
              </a:solidFill>
            </a:endParaRPr>
          </a:p>
          <a:p>
            <a:pPr algn="l"/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2000" i="1" dirty="0" smtClean="0">
                <a:solidFill>
                  <a:schemeClr val="tx1"/>
                </a:solidFill>
              </a:rPr>
              <a:t>								</a:t>
            </a:r>
            <a:r>
              <a:rPr lang="sk-SK" sz="2000" dirty="0" smtClean="0">
                <a:solidFill>
                  <a:schemeClr val="tx1"/>
                </a:solidFill>
              </a:rPr>
              <a:t>	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4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604448" cy="4608512"/>
          </a:xfrm>
        </p:spPr>
        <p:txBody>
          <a:bodyPr/>
          <a:lstStyle/>
          <a:p>
            <a:r>
              <a:rPr lang="sk-SK" sz="2400" i="1" dirty="0" smtClean="0">
                <a:solidFill>
                  <a:schemeClr val="tx1"/>
                </a:solidFill>
              </a:rPr>
              <a:t>PREHĽAD hodnotenia s </a:t>
            </a:r>
            <a:r>
              <a:rPr lang="sk-SK" sz="2400" i="1" dirty="0">
                <a:solidFill>
                  <a:schemeClr val="tx1"/>
                </a:solidFill>
              </a:rPr>
              <a:t>s</a:t>
            </a:r>
            <a:r>
              <a:rPr lang="sk-SK" sz="2400" i="1" dirty="0" smtClean="0">
                <a:solidFill>
                  <a:schemeClr val="tx1"/>
                </a:solidFill>
              </a:rPr>
              <a:t>ťažností PO SÚŤAŽIACH</a:t>
            </a:r>
            <a:r>
              <a:rPr lang="sk-SK" sz="2000" dirty="0" smtClean="0">
                <a:solidFill>
                  <a:schemeClr val="tx1"/>
                </a:solidFill>
              </a:rPr>
              <a:t>	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45492"/>
              </p:ext>
            </p:extLst>
          </p:nvPr>
        </p:nvGraphicFramePr>
        <p:xfrm>
          <a:off x="291034" y="2636912"/>
          <a:ext cx="8604448" cy="27364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1112"/>
                <a:gridCol w="1075556"/>
                <a:gridCol w="1075556"/>
                <a:gridCol w="1075556"/>
                <a:gridCol w="1075556"/>
                <a:gridCol w="1075556"/>
                <a:gridCol w="1075556"/>
              </a:tblGrid>
              <a:tr h="548640">
                <a:tc rowSpan="2">
                  <a:txBody>
                    <a:bodyPr/>
                    <a:lstStyle/>
                    <a:p>
                      <a:pPr algn="ctr"/>
                      <a:endParaRPr lang="sk-SK" dirty="0" smtClean="0"/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sk-SK" dirty="0" smtClean="0"/>
                    </a:p>
                    <a:p>
                      <a:pPr algn="ctr"/>
                      <a:r>
                        <a:rPr lang="sk-SK" dirty="0" smtClean="0"/>
                        <a:t>III.L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sk-SK" dirty="0" smtClean="0"/>
                    </a:p>
                    <a:p>
                      <a:pPr algn="ctr"/>
                      <a:r>
                        <a:rPr lang="sk-SK" dirty="0" smtClean="0"/>
                        <a:t>IV.L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sk-SK" dirty="0" smtClean="0"/>
                    </a:p>
                    <a:p>
                      <a:pPr algn="ctr"/>
                      <a:r>
                        <a:rPr lang="sk-SK" dirty="0" smtClean="0"/>
                        <a:t>V.L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jeseň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jar</a:t>
                      </a:r>
                      <a:endParaRPr lang="sk-SK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jeseň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jar</a:t>
                      </a:r>
                      <a:endParaRPr lang="sk-SK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jeseň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Jar</a:t>
                      </a:r>
                      <a:endParaRPr lang="sk-SK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24799">
                <a:tc>
                  <a:txBody>
                    <a:bodyPr/>
                    <a:lstStyle/>
                    <a:p>
                      <a:endParaRPr lang="sk-SK" dirty="0" smtClean="0"/>
                    </a:p>
                    <a:p>
                      <a:r>
                        <a:rPr lang="sk-SK" dirty="0" smtClean="0"/>
                        <a:t>Znížené hodnotenie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9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4</a:t>
                      </a:r>
                      <a:endParaRPr lang="sk-SK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17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24</a:t>
                      </a:r>
                      <a:endParaRPr lang="sk-SK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24799">
                <a:tc>
                  <a:txBody>
                    <a:bodyPr/>
                    <a:lstStyle/>
                    <a:p>
                      <a:r>
                        <a:rPr lang="sk-SK" dirty="0" smtClean="0"/>
                        <a:t>Opodstatnené</a:t>
                      </a:r>
                    </a:p>
                    <a:p>
                      <a:r>
                        <a:rPr lang="sk-SK" dirty="0" err="1" smtClean="0"/>
                        <a:t>Čiast.opodstatnené</a:t>
                      </a:r>
                      <a:endParaRPr lang="sk-SK" dirty="0" smtClean="0"/>
                    </a:p>
                    <a:p>
                      <a:r>
                        <a:rPr lang="sk-SK" dirty="0" smtClean="0"/>
                        <a:t>Neopodstatnené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</a:t>
                      </a:r>
                    </a:p>
                    <a:p>
                      <a:pPr algn="ctr"/>
                      <a:r>
                        <a:rPr lang="sk-SK" sz="1600" dirty="0" smtClean="0"/>
                        <a:t>2</a:t>
                      </a:r>
                    </a:p>
                    <a:p>
                      <a:pPr algn="ctr"/>
                      <a:r>
                        <a:rPr lang="sk-SK" sz="1600" dirty="0" smtClean="0"/>
                        <a:t>4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</a:t>
                      </a:r>
                    </a:p>
                    <a:p>
                      <a:pPr algn="ctr"/>
                      <a:r>
                        <a:rPr lang="sk-SK" sz="1600" dirty="0" smtClean="0"/>
                        <a:t>1</a:t>
                      </a:r>
                    </a:p>
                    <a:p>
                      <a:pPr algn="ctr"/>
                      <a:r>
                        <a:rPr lang="sk-SK" sz="1600" dirty="0" smtClean="0"/>
                        <a:t>0</a:t>
                      </a:r>
                      <a:endParaRPr lang="sk-SK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4</a:t>
                      </a:r>
                    </a:p>
                    <a:p>
                      <a:pPr algn="ctr"/>
                      <a:r>
                        <a:rPr lang="sk-SK" sz="1600" dirty="0" smtClean="0"/>
                        <a:t>1</a:t>
                      </a:r>
                    </a:p>
                    <a:p>
                      <a:pPr algn="ctr"/>
                      <a:r>
                        <a:rPr lang="sk-SK" sz="1600" dirty="0" smtClean="0"/>
                        <a:t>9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</a:t>
                      </a:r>
                    </a:p>
                    <a:p>
                      <a:pPr algn="ctr"/>
                      <a:r>
                        <a:rPr lang="sk-SK" sz="1600" dirty="0" smtClean="0"/>
                        <a:t>0</a:t>
                      </a:r>
                    </a:p>
                    <a:p>
                      <a:pPr algn="ctr"/>
                      <a:r>
                        <a:rPr lang="sk-SK" sz="1600" dirty="0" smtClean="0"/>
                        <a:t>5</a:t>
                      </a:r>
                      <a:endParaRPr lang="sk-SK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</a:t>
                      </a:r>
                    </a:p>
                    <a:p>
                      <a:pPr algn="ctr"/>
                      <a:r>
                        <a:rPr lang="sk-SK" sz="1600" dirty="0" smtClean="0"/>
                        <a:t>2</a:t>
                      </a:r>
                    </a:p>
                    <a:p>
                      <a:pPr algn="ctr"/>
                      <a:r>
                        <a:rPr lang="sk-SK" sz="16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</a:t>
                      </a:r>
                    </a:p>
                    <a:p>
                      <a:pPr algn="ctr"/>
                      <a:r>
                        <a:rPr lang="sk-SK" sz="1600" dirty="0" smtClean="0"/>
                        <a:t>2</a:t>
                      </a:r>
                    </a:p>
                    <a:p>
                      <a:pPr algn="ctr"/>
                      <a:r>
                        <a:rPr lang="sk-SK" sz="1600" dirty="0" smtClean="0"/>
                        <a:t>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9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/>
          <a:lstStyle/>
          <a:p>
            <a:r>
              <a:rPr lang="sk-SK" sz="2000" b="1" i="1" dirty="0" smtClean="0">
                <a:solidFill>
                  <a:schemeClr val="tx1"/>
                </a:solidFill>
              </a:rPr>
              <a:t>Prehľad výkonnosti R po sezóne 2014/2015 časti podľa hodnotenia </a:t>
            </a:r>
            <a:r>
              <a:rPr lang="sk-SK" sz="2400" i="1" dirty="0" smtClean="0">
                <a:solidFill>
                  <a:schemeClr val="tx1"/>
                </a:solidFill>
              </a:rPr>
              <a:t>DZ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	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97932"/>
              </p:ext>
            </p:extLst>
          </p:nvPr>
        </p:nvGraphicFramePr>
        <p:xfrm>
          <a:off x="467544" y="2164860"/>
          <a:ext cx="8460432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072"/>
                <a:gridCol w="1410072"/>
                <a:gridCol w="2820144"/>
                <a:gridCol w="2820144"/>
              </a:tblGrid>
              <a:tr h="48691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III.L (jar)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k-SK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IV.L</a:t>
                      </a:r>
                      <a:endParaRPr lang="sk-SK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V.L</a:t>
                      </a:r>
                      <a:endParaRPr lang="sk-SK" dirty="0"/>
                    </a:p>
                  </a:txBody>
                  <a:tcPr/>
                </a:tc>
              </a:tr>
              <a:tr h="48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R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AR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8691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sk-SK" baseline="0" dirty="0" smtClean="0"/>
                        <a:t>1.Budáč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sk-SK" baseline="0" dirty="0" smtClean="0"/>
                        <a:t>1.Petrinec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sk-SK" dirty="0" smtClean="0"/>
                        <a:t>1. </a:t>
                      </a:r>
                      <a:r>
                        <a:rPr lang="sk-SK" dirty="0" err="1" smtClean="0"/>
                        <a:t>Behančin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sk-SK" baseline="0" dirty="0" smtClean="0"/>
                        <a:t>1. Remeň (jar 2015)</a:t>
                      </a:r>
                    </a:p>
                  </a:txBody>
                  <a:tcPr/>
                </a:tc>
              </a:tr>
              <a:tr h="4869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2.Gemzický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2.Belko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sk-SK" dirty="0" smtClean="0"/>
                        <a:t>2. </a:t>
                      </a:r>
                      <a:r>
                        <a:rPr lang="sk-SK" dirty="0" err="1" smtClean="0"/>
                        <a:t>Pilšáková</a:t>
                      </a:r>
                      <a:endParaRPr lang="sk-S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2. </a:t>
                      </a:r>
                      <a:r>
                        <a:rPr lang="sk-SK" dirty="0" err="1" smtClean="0"/>
                        <a:t>Janíček</a:t>
                      </a:r>
                      <a:r>
                        <a:rPr lang="sk-SK" dirty="0" smtClean="0"/>
                        <a:t> (jar 2015)</a:t>
                      </a:r>
                      <a:endParaRPr lang="sk-SK" dirty="0"/>
                    </a:p>
                  </a:txBody>
                  <a:tcPr/>
                </a:tc>
              </a:tr>
              <a:tr h="4869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3.Hrívik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3.Wojčík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sk-SK" dirty="0" smtClean="0"/>
                        <a:t>3. </a:t>
                      </a:r>
                      <a:r>
                        <a:rPr lang="sk-SK" dirty="0" err="1" smtClean="0"/>
                        <a:t>Kolofík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sk-SK" dirty="0" smtClean="0"/>
                        <a:t>3. </a:t>
                      </a:r>
                      <a:r>
                        <a:rPr lang="sk-SK" dirty="0" err="1" smtClean="0"/>
                        <a:t>Danko</a:t>
                      </a:r>
                      <a:endParaRPr lang="sk-SK" dirty="0"/>
                    </a:p>
                  </a:txBody>
                  <a:tcPr/>
                </a:tc>
              </a:tr>
              <a:tr h="4869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4.Rojček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4.Ondruš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sk-SK" dirty="0" smtClean="0"/>
                        <a:t>4. </a:t>
                      </a:r>
                      <a:r>
                        <a:rPr lang="sk-SK" dirty="0" err="1" smtClean="0"/>
                        <a:t>Tůma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4. Považan</a:t>
                      </a:r>
                      <a:endParaRPr lang="sk-SK" dirty="0"/>
                    </a:p>
                  </a:txBody>
                  <a:tcPr/>
                </a:tc>
              </a:tr>
              <a:tr h="4869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5.Nemček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5.Poláček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sk-SK" dirty="0" smtClean="0"/>
                        <a:t>5. Ježík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5.Širanec</a:t>
                      </a:r>
                      <a:endParaRPr lang="sk-SK" dirty="0"/>
                    </a:p>
                  </a:txBody>
                  <a:tcPr/>
                </a:tc>
              </a:tr>
              <a:tr h="4869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6.Poláček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6.Jekkel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sk-SK" dirty="0" smtClean="0"/>
                        <a:t>6.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Tutura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6. </a:t>
                      </a:r>
                      <a:r>
                        <a:rPr lang="sk-SK" dirty="0" err="1" smtClean="0"/>
                        <a:t>Krajník</a:t>
                      </a:r>
                      <a:endParaRPr lang="sk-SK" dirty="0"/>
                    </a:p>
                  </a:txBody>
                  <a:tcPr/>
                </a:tc>
              </a:tr>
              <a:tr h="4869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7.Gregorec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7.Hraško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sk-SK" dirty="0" smtClean="0"/>
                        <a:t>7. </a:t>
                      </a:r>
                      <a:r>
                        <a:rPr lang="sk-SK" dirty="0" err="1" smtClean="0"/>
                        <a:t>Šašváry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dirty="0" smtClean="0"/>
                        <a:t>7. </a:t>
                      </a:r>
                      <a:r>
                        <a:rPr lang="sk-SK" dirty="0" err="1" smtClean="0"/>
                        <a:t>Juríčka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>
            <a:normAutofit fontScale="85000" lnSpcReduction="20000"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5.LD Lesenice – Cinobaňa 3:2</a:t>
            </a:r>
          </a:p>
          <a:p>
            <a:endParaRPr lang="sk-SK" sz="2800" dirty="0" smtClean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-nesprávny popis priestupku – </a:t>
            </a:r>
            <a:r>
              <a:rPr lang="sk-SK" sz="2000" b="1" dirty="0" smtClean="0">
                <a:solidFill>
                  <a:schemeClr val="tx1"/>
                </a:solidFill>
              </a:rPr>
              <a:t>„nebolo potrebné udeliť OT“ za bezohľadný priestupok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-v zápise o stretnutí nie je uvedený nepremenený PK (kontrolná činnosť)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-DZ nepovažoval za potrebné vzhliadnuť </a:t>
            </a:r>
            <a:r>
              <a:rPr lang="sk-SK" sz="2000" b="1" dirty="0" smtClean="0">
                <a:solidFill>
                  <a:schemeClr val="tx1"/>
                </a:solidFill>
              </a:rPr>
              <a:t>videozáznam kritickej situácie</a:t>
            </a:r>
            <a:endParaRPr 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b="1" dirty="0" smtClean="0">
                <a:solidFill>
                  <a:schemeClr val="tx1"/>
                </a:solidFill>
              </a:rPr>
              <a:t>(nariadený PK vonku/vnútri PÚ)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-sťažnosť na výkon R  - Cinobaňa – KR vyhodnotila ako nepreukázateľnú, keďže s  videozáznamom  bolo pravdepodobne manipulované, končil v cca 75´; kritická situácia na zázname nebolo zaznamenaná;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Záver: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Lesenice – návrh pokuty za manipuláciu s videozáznamom 300€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Sťažnosť Cinobane – nepreukázateľná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DZ Pšenica – 2 MFS za nesprávny popis priestupku a neodborný postup pri hodnotení výkonu R</a:t>
            </a:r>
          </a:p>
          <a:p>
            <a:pPr algn="l"/>
            <a:r>
              <a:rPr lang="sk-SK" sz="2000" dirty="0">
                <a:solidFill>
                  <a:schemeClr val="tx1"/>
                </a:solidFill>
              </a:rPr>
              <a:t>	 </a:t>
            </a:r>
            <a:r>
              <a:rPr lang="sk-SK" sz="2000" dirty="0" smtClean="0">
                <a:solidFill>
                  <a:schemeClr val="tx1"/>
                </a:solidFill>
              </a:rPr>
              <a:t>    ( nepovažoval za potrebné vzhliadnuť videozáznam kritickej situácie)</a:t>
            </a:r>
            <a:endParaRPr lang="sk-SK" sz="2000" dirty="0">
              <a:solidFill>
                <a:schemeClr val="tx1"/>
              </a:solidFill>
            </a:endParaRPr>
          </a:p>
          <a:p>
            <a:pPr algn="l"/>
            <a:endParaRPr lang="sk-SK" sz="2000" dirty="0" smtClean="0">
              <a:solidFill>
                <a:schemeClr val="tx1"/>
              </a:solidFill>
            </a:endParaRPr>
          </a:p>
          <a:p>
            <a:pPr algn="l"/>
            <a:endParaRPr lang="sk-SK" sz="2000" dirty="0" smtClean="0">
              <a:solidFill>
                <a:schemeClr val="tx1"/>
              </a:solidFill>
            </a:endParaRPr>
          </a:p>
          <a:p>
            <a:pPr algn="l"/>
            <a:endParaRPr lang="sk-SK" sz="2000" dirty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R – Roštár						                                    DZ - Pšenica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2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5040560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5.LD Buzitka – Čebovce 3:4</a:t>
            </a:r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1800" u="sng" dirty="0" smtClean="0">
                <a:solidFill>
                  <a:schemeClr val="tx1"/>
                </a:solidFill>
              </a:rPr>
              <a:t>Záznam v zápise o stretnutí:</a:t>
            </a:r>
          </a:p>
          <a:p>
            <a:pPr algn="l"/>
            <a:r>
              <a:rPr lang="sk-SK" sz="1600" dirty="0" smtClean="0">
                <a:solidFill>
                  <a:schemeClr val="tx1"/>
                </a:solidFill>
              </a:rPr>
              <a:t>„V polčasovej prestávke </a:t>
            </a:r>
            <a:r>
              <a:rPr lang="sk-SK" sz="1600" dirty="0">
                <a:solidFill>
                  <a:schemeClr val="tx1"/>
                </a:solidFill>
              </a:rPr>
              <a:t>bola </a:t>
            </a:r>
            <a:r>
              <a:rPr lang="sk-SK" sz="1600" dirty="0" smtClean="0">
                <a:solidFill>
                  <a:schemeClr val="tx1"/>
                </a:solidFill>
              </a:rPr>
              <a:t>vykonaná </a:t>
            </a:r>
            <a:r>
              <a:rPr lang="sk-SK" sz="1600" dirty="0">
                <a:solidFill>
                  <a:schemeClr val="tx1"/>
                </a:solidFill>
              </a:rPr>
              <a:t>na </a:t>
            </a:r>
            <a:r>
              <a:rPr lang="sk-SK" sz="1600" dirty="0" smtClean="0">
                <a:solidFill>
                  <a:schemeClr val="tx1"/>
                </a:solidFill>
              </a:rPr>
              <a:t>základe požiadavky </a:t>
            </a:r>
            <a:r>
              <a:rPr lang="sk-SK" sz="1600" dirty="0">
                <a:solidFill>
                  <a:schemeClr val="tx1"/>
                </a:solidFill>
              </a:rPr>
              <a:t>hosti </a:t>
            </a:r>
            <a:r>
              <a:rPr lang="sk-SK" sz="1600" dirty="0" smtClean="0">
                <a:solidFill>
                  <a:schemeClr val="tx1"/>
                </a:solidFill>
              </a:rPr>
              <a:t>konfrontácia hráča domácich </a:t>
            </a:r>
            <a:r>
              <a:rPr lang="sk-SK" sz="1600" dirty="0">
                <a:solidFill>
                  <a:schemeClr val="tx1"/>
                </a:solidFill>
              </a:rPr>
              <a:t>9 Miroslav </a:t>
            </a:r>
            <a:r>
              <a:rPr lang="sk-SK" sz="1600" dirty="0" err="1" smtClean="0">
                <a:solidFill>
                  <a:schemeClr val="tx1"/>
                </a:solidFill>
              </a:rPr>
              <a:t>Ľalik</a:t>
            </a:r>
            <a:r>
              <a:rPr lang="sk-SK" sz="1600" dirty="0" smtClean="0">
                <a:solidFill>
                  <a:schemeClr val="tx1"/>
                </a:solidFill>
              </a:rPr>
              <a:t> </a:t>
            </a:r>
            <a:r>
              <a:rPr lang="sk-SK" sz="1600" dirty="0">
                <a:solidFill>
                  <a:schemeClr val="tx1"/>
                </a:solidFill>
              </a:rPr>
              <a:t>1337507 </a:t>
            </a:r>
            <a:r>
              <a:rPr lang="sk-SK" sz="1600" dirty="0" smtClean="0">
                <a:solidFill>
                  <a:schemeClr val="tx1"/>
                </a:solidFill>
              </a:rPr>
              <a:t>hráč </a:t>
            </a:r>
            <a:r>
              <a:rPr lang="sk-SK" sz="1600" dirty="0">
                <a:solidFill>
                  <a:schemeClr val="tx1"/>
                </a:solidFill>
              </a:rPr>
              <a:t>sa v </a:t>
            </a:r>
            <a:r>
              <a:rPr lang="sk-SK" sz="1600" dirty="0" smtClean="0">
                <a:solidFill>
                  <a:schemeClr val="tx1"/>
                </a:solidFill>
              </a:rPr>
              <a:t>kabíne rozhodcov </a:t>
            </a:r>
            <a:r>
              <a:rPr lang="sk-SK" sz="1600" b="1" dirty="0">
                <a:solidFill>
                  <a:schemeClr val="tx1"/>
                </a:solidFill>
              </a:rPr>
              <a:t>pred R,AR1,AR2 </a:t>
            </a:r>
            <a:r>
              <a:rPr lang="sk-SK" sz="1600" b="1" dirty="0" smtClean="0">
                <a:solidFill>
                  <a:schemeClr val="tx1"/>
                </a:solidFill>
              </a:rPr>
              <a:t>hosťujúcim vedúcim </a:t>
            </a:r>
            <a:r>
              <a:rPr lang="sk-SK" sz="1600" b="1" dirty="0">
                <a:solidFill>
                  <a:schemeClr val="tx1"/>
                </a:solidFill>
              </a:rPr>
              <a:t>a </a:t>
            </a:r>
            <a:r>
              <a:rPr lang="sk-SK" sz="1600" b="1" dirty="0" smtClean="0">
                <a:solidFill>
                  <a:schemeClr val="tx1"/>
                </a:solidFill>
              </a:rPr>
              <a:t>hosťujúcim kapitánom </a:t>
            </a:r>
            <a:r>
              <a:rPr lang="sk-SK" sz="1600" b="1" dirty="0">
                <a:solidFill>
                  <a:schemeClr val="tx1"/>
                </a:solidFill>
              </a:rPr>
              <a:t>priznal ž</a:t>
            </a:r>
            <a:r>
              <a:rPr lang="sk-SK" sz="1600" b="1" dirty="0" smtClean="0">
                <a:solidFill>
                  <a:schemeClr val="tx1"/>
                </a:solidFill>
              </a:rPr>
              <a:t>e </a:t>
            </a:r>
            <a:r>
              <a:rPr lang="sk-SK" sz="1600" b="1" dirty="0">
                <a:solidFill>
                  <a:schemeClr val="tx1"/>
                </a:solidFill>
              </a:rPr>
              <a:t>je Jakub </a:t>
            </a:r>
            <a:r>
              <a:rPr lang="sk-SK" sz="1600" b="1" dirty="0" err="1">
                <a:solidFill>
                  <a:schemeClr val="tx1"/>
                </a:solidFill>
              </a:rPr>
              <a:t>Ľ</a:t>
            </a:r>
            <a:r>
              <a:rPr lang="sk-SK" sz="1600" b="1" dirty="0" err="1" smtClean="0">
                <a:solidFill>
                  <a:schemeClr val="tx1"/>
                </a:solidFill>
              </a:rPr>
              <a:t>alik</a:t>
            </a:r>
            <a:r>
              <a:rPr lang="sk-SK" sz="1600" b="1" dirty="0" smtClean="0">
                <a:solidFill>
                  <a:schemeClr val="tx1"/>
                </a:solidFill>
              </a:rPr>
              <a:t>.“</a:t>
            </a:r>
          </a:p>
          <a:p>
            <a:pPr algn="l"/>
            <a:r>
              <a:rPr lang="sk-SK" sz="1800" u="sng" dirty="0" smtClean="0">
                <a:solidFill>
                  <a:schemeClr val="tx1"/>
                </a:solidFill>
              </a:rPr>
              <a:t>Záznam v správe DS:</a:t>
            </a:r>
          </a:p>
          <a:p>
            <a:pPr algn="l"/>
            <a:r>
              <a:rPr lang="sk-SK" sz="1600" dirty="0" smtClean="0">
                <a:solidFill>
                  <a:schemeClr val="tx1"/>
                </a:solidFill>
              </a:rPr>
              <a:t>„V </a:t>
            </a:r>
            <a:r>
              <a:rPr lang="sk-SK" sz="1600" dirty="0">
                <a:solidFill>
                  <a:schemeClr val="tx1"/>
                </a:solidFill>
              </a:rPr>
              <a:t>polčasovej prestávke požiadal VM H a kapitán H o vykonanie konfrontácie hráča D č.9 Miroslav </a:t>
            </a:r>
            <a:r>
              <a:rPr lang="sk-SK" sz="1600" dirty="0" err="1">
                <a:solidFill>
                  <a:schemeClr val="tx1"/>
                </a:solidFill>
              </a:rPr>
              <a:t>Lalík</a:t>
            </a:r>
            <a:r>
              <a:rPr lang="sk-SK" sz="1600" dirty="0">
                <a:solidFill>
                  <a:schemeClr val="tx1"/>
                </a:solidFill>
              </a:rPr>
              <a:t>, 1337507. </a:t>
            </a:r>
            <a:r>
              <a:rPr lang="sk-SK" sz="1600" b="1" dirty="0">
                <a:solidFill>
                  <a:schemeClr val="tx1"/>
                </a:solidFill>
              </a:rPr>
              <a:t>Za prítomnosti R, AR1, AR2, </a:t>
            </a:r>
            <a:r>
              <a:rPr lang="sk-SK" sz="1600" b="1" u="sng" dirty="0">
                <a:solidFill>
                  <a:schemeClr val="tx1"/>
                </a:solidFill>
              </a:rPr>
              <a:t>DZ</a:t>
            </a:r>
            <a:r>
              <a:rPr lang="sk-SK" sz="1600" b="1" dirty="0">
                <a:solidFill>
                  <a:schemeClr val="tx1"/>
                </a:solidFill>
              </a:rPr>
              <a:t>, VM H, kapitána H, hráč D č.9 sa priznal že je Jakub </a:t>
            </a:r>
            <a:r>
              <a:rPr lang="sk-SK" sz="1600" b="1" dirty="0" err="1">
                <a:solidFill>
                  <a:schemeClr val="tx1"/>
                </a:solidFill>
              </a:rPr>
              <a:t>Lalík</a:t>
            </a:r>
            <a:r>
              <a:rPr lang="sk-SK" sz="1600" dirty="0">
                <a:solidFill>
                  <a:schemeClr val="tx1"/>
                </a:solidFill>
              </a:rPr>
              <a:t> a štartuje na RP svojho brata. Uvedený hráč už do II. polčasu na stretnutie nenastúpil</a:t>
            </a:r>
            <a:r>
              <a:rPr lang="sk-SK" sz="1600" dirty="0" smtClean="0">
                <a:solidFill>
                  <a:schemeClr val="tx1"/>
                </a:solidFill>
              </a:rPr>
              <a:t>.“</a:t>
            </a:r>
          </a:p>
          <a:p>
            <a:pPr algn="l"/>
            <a:r>
              <a:rPr lang="sk-SK" sz="1800" u="sng" dirty="0" smtClean="0">
                <a:solidFill>
                  <a:schemeClr val="tx1"/>
                </a:solidFill>
              </a:rPr>
              <a:t>Správa PR:</a:t>
            </a:r>
          </a:p>
          <a:p>
            <a:pPr algn="l"/>
            <a:r>
              <a:rPr lang="sk-SK" sz="1600" dirty="0" smtClean="0">
                <a:solidFill>
                  <a:schemeClr val="tx1"/>
                </a:solidFill>
              </a:rPr>
              <a:t>„Umožnil </a:t>
            </a:r>
            <a:r>
              <a:rPr lang="sk-SK" sz="1600" dirty="0">
                <a:solidFill>
                  <a:schemeClr val="tx1"/>
                </a:solidFill>
              </a:rPr>
              <a:t>striedanie a nastúpiť na stretnutie hráčovi D č.7 - vystriedal hráča D č.9, ktorý nastúpil neoprávnene na stretnutie</a:t>
            </a:r>
            <a:r>
              <a:rPr lang="sk-SK" sz="1600" dirty="0" smtClean="0">
                <a:solidFill>
                  <a:schemeClr val="tx1"/>
                </a:solidFill>
              </a:rPr>
              <a:t>.“</a:t>
            </a:r>
          </a:p>
          <a:p>
            <a:pPr algn="l"/>
            <a:r>
              <a:rPr lang="sk-SK" sz="1600" dirty="0">
                <a:solidFill>
                  <a:schemeClr val="tx1"/>
                </a:solidFill>
              </a:rPr>
              <a:t>„Spolu s AR1 v rozpore so súťažným poriadkom umožnili vykonať striedanie hráča, ktorý nastúpil neoprávnene a v zmysle PF bol vylúčeným hráčom</a:t>
            </a:r>
            <a:r>
              <a:rPr lang="sk-SK" sz="1600" dirty="0" smtClean="0">
                <a:solidFill>
                  <a:schemeClr val="tx1"/>
                </a:solidFill>
              </a:rPr>
              <a:t>.“</a:t>
            </a:r>
          </a:p>
          <a:p>
            <a:pPr algn="l"/>
            <a:r>
              <a:rPr lang="sk-SK" sz="1600" dirty="0">
                <a:solidFill>
                  <a:schemeClr val="tx1"/>
                </a:solidFill>
              </a:rPr>
              <a:t>„Výkon rozhodcu bol dobrý ale s jednou dôležitou chybou - v priebehu stretnutia umožnil vystriedanie hráča, ktorý nastúpil na stretnutie neoprávnene</a:t>
            </a:r>
            <a:r>
              <a:rPr lang="sk-SK" sz="1600" dirty="0" smtClean="0">
                <a:solidFill>
                  <a:schemeClr val="tx1"/>
                </a:solidFill>
              </a:rPr>
              <a:t>.“ (AR1)</a:t>
            </a:r>
            <a:endParaRPr lang="sk-SK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/>
          <a:lstStyle/>
          <a:p>
            <a:pPr algn="l"/>
            <a:r>
              <a:rPr lang="sk-SK" sz="2000" b="1" dirty="0" smtClean="0">
                <a:solidFill>
                  <a:schemeClr val="tx1"/>
                </a:solidFill>
              </a:rPr>
              <a:t>Závery KR : </a:t>
            </a:r>
            <a:r>
              <a:rPr lang="sk-SK" sz="2000" dirty="0" smtClean="0">
                <a:solidFill>
                  <a:schemeClr val="tx1"/>
                </a:solidFill>
              </a:rPr>
              <a:t>(neoprávnený štart hráča D)</a:t>
            </a:r>
          </a:p>
          <a:p>
            <a:pPr algn="l"/>
            <a:r>
              <a:rPr lang="sk-SK" sz="2000" b="1" dirty="0" smtClean="0">
                <a:solidFill>
                  <a:schemeClr val="tx1"/>
                </a:solidFill>
              </a:rPr>
              <a:t>R – Rybár 4 MFS  </a:t>
            </a:r>
            <a:r>
              <a:rPr lang="sk-SK" sz="1800" dirty="0" smtClean="0">
                <a:solidFill>
                  <a:schemeClr val="tx1"/>
                </a:solidFill>
              </a:rPr>
              <a:t>- umožnil v polčasovej prestávke po správne vykonanej konfrontácii  vystriedať hráčovi, ktorý nastúpil na stretnutie neoprávnene (na cudzí RP).</a:t>
            </a:r>
          </a:p>
          <a:p>
            <a:pPr algn="l"/>
            <a:endParaRPr lang="sk-SK" sz="1800" b="1" dirty="0" smtClean="0">
              <a:solidFill>
                <a:schemeClr val="tx1"/>
              </a:solidFill>
            </a:endParaRP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AR1 – </a:t>
            </a:r>
            <a:r>
              <a:rPr lang="sk-SK" sz="1800" b="1" dirty="0" err="1" smtClean="0">
                <a:solidFill>
                  <a:schemeClr val="tx1"/>
                </a:solidFill>
              </a:rPr>
              <a:t>Spišák</a:t>
            </a:r>
            <a:r>
              <a:rPr lang="sk-SK" sz="1800" b="1" dirty="0" smtClean="0">
                <a:solidFill>
                  <a:schemeClr val="tx1"/>
                </a:solidFill>
              </a:rPr>
              <a:t> 3 MFZ </a:t>
            </a:r>
            <a:r>
              <a:rPr lang="sk-SK" sz="1800" dirty="0" smtClean="0">
                <a:solidFill>
                  <a:schemeClr val="tx1"/>
                </a:solidFill>
              </a:rPr>
              <a:t>– umožnil vystriedať hráčovi, ktorý nastúpil na stretnutie neoprávnene na cudzí RP.</a:t>
            </a:r>
          </a:p>
          <a:p>
            <a:pPr algn="l"/>
            <a:endParaRPr lang="sk-SK" sz="1800" dirty="0" smtClean="0">
              <a:solidFill>
                <a:schemeClr val="tx1"/>
              </a:solidFill>
            </a:endParaRP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DZ – </a:t>
            </a:r>
            <a:r>
              <a:rPr lang="sk-SK" sz="1800" b="1" dirty="0" err="1" smtClean="0">
                <a:solidFill>
                  <a:schemeClr val="tx1"/>
                </a:solidFill>
              </a:rPr>
              <a:t>Hrmo</a:t>
            </a:r>
            <a:r>
              <a:rPr lang="sk-SK" sz="1800" b="1" dirty="0" smtClean="0">
                <a:solidFill>
                  <a:schemeClr val="tx1"/>
                </a:solidFill>
              </a:rPr>
              <a:t> 2 MFZ </a:t>
            </a:r>
            <a:r>
              <a:rPr lang="sk-SK" sz="1800" dirty="0" smtClean="0">
                <a:solidFill>
                  <a:schemeClr val="tx1"/>
                </a:solidFill>
              </a:rPr>
              <a:t>– napriek tomu, že bol v polčasovej prestávke prítomný pri konfrontácii hráča D (je to zrejmé zo správy DS), nezabránil pochybeniu R a AR1 . </a:t>
            </a:r>
          </a:p>
          <a:p>
            <a:pPr algn="l"/>
            <a:endParaRPr lang="sk-SK" sz="1800" dirty="0" smtClean="0">
              <a:solidFill>
                <a:schemeClr val="tx1"/>
              </a:solidFill>
            </a:endParaRP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Stretnutie bolo pre neoprávnený štart hráča D </a:t>
            </a:r>
            <a:r>
              <a:rPr lang="sk-SK" sz="1800" b="1" dirty="0" err="1" smtClean="0">
                <a:solidFill>
                  <a:schemeClr val="tx1"/>
                </a:solidFill>
              </a:rPr>
              <a:t>kontumované</a:t>
            </a:r>
            <a:r>
              <a:rPr lang="sk-SK" sz="1800" b="1" dirty="0" smtClean="0">
                <a:solidFill>
                  <a:schemeClr val="tx1"/>
                </a:solidFill>
              </a:rPr>
              <a:t> v prospech H. </a:t>
            </a:r>
            <a:endParaRPr lang="sk-SK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sk-SK" dirty="0" smtClean="0"/>
              <a:t>Stredoslovenský futbalový zväz</a:t>
            </a:r>
            <a:br>
              <a:rPr lang="sk-SK" dirty="0" smtClean="0"/>
            </a:br>
            <a:r>
              <a:rPr lang="sk-SK" sz="3200" dirty="0" smtClean="0"/>
              <a:t>Komisia rozhodcov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04448" cy="4824536"/>
          </a:xfrm>
        </p:spPr>
        <p:txBody>
          <a:bodyPr>
            <a:normAutofit lnSpcReduction="10000"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5.LA Raková – </a:t>
            </a:r>
            <a:r>
              <a:rPr lang="sk-SK" sz="2800" dirty="0" err="1" smtClean="0">
                <a:solidFill>
                  <a:schemeClr val="tx1"/>
                </a:solidFill>
              </a:rPr>
              <a:t>Bánová</a:t>
            </a:r>
            <a:r>
              <a:rPr lang="sk-SK" sz="2800" dirty="0" smtClean="0">
                <a:solidFill>
                  <a:schemeClr val="tx1"/>
                </a:solidFill>
              </a:rPr>
              <a:t> 1:1 </a:t>
            </a:r>
          </a:p>
          <a:p>
            <a:r>
              <a:rPr lang="sk-SK" sz="1800" dirty="0" smtClean="0">
                <a:solidFill>
                  <a:schemeClr val="tx1"/>
                </a:solidFill>
              </a:rPr>
              <a:t>Predčasne ukončené stretnutie cca v 85 min. 16 s .</a:t>
            </a:r>
          </a:p>
          <a:p>
            <a:pPr algn="l"/>
            <a:r>
              <a:rPr lang="sk-SK" sz="2000" b="1" u="sng" dirty="0" smtClean="0">
                <a:solidFill>
                  <a:schemeClr val="tx1"/>
                </a:solidFill>
              </a:rPr>
              <a:t>Zápis o stretnutí: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„Stretnutie </a:t>
            </a:r>
            <a:r>
              <a:rPr lang="sk-SK" sz="1800" dirty="0">
                <a:solidFill>
                  <a:schemeClr val="tx1"/>
                </a:solidFill>
              </a:rPr>
              <a:t>som ukončil podľa mojich hodiniek v 90 min</a:t>
            </a:r>
            <a:r>
              <a:rPr lang="sk-SK" sz="1800" dirty="0" smtClean="0">
                <a:solidFill>
                  <a:schemeClr val="tx1"/>
                </a:solidFill>
              </a:rPr>
              <a:t>.“</a:t>
            </a:r>
          </a:p>
          <a:p>
            <a:pPr algn="l"/>
            <a:r>
              <a:rPr lang="sk-SK" sz="2000" b="1" u="sng" dirty="0" smtClean="0">
                <a:solidFill>
                  <a:schemeClr val="tx1"/>
                </a:solidFill>
              </a:rPr>
              <a:t>Správa DS: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</a:rPr>
              <a:t>Dôležitý okamih stretnutia nastal v 85.min., </a:t>
            </a:r>
            <a:r>
              <a:rPr lang="sk-SK" sz="1800" dirty="0" err="1">
                <a:solidFill>
                  <a:schemeClr val="tx1"/>
                </a:solidFill>
              </a:rPr>
              <a:t>ked</a:t>
            </a:r>
            <a:r>
              <a:rPr lang="sk-SK" sz="1800" dirty="0">
                <a:solidFill>
                  <a:schemeClr val="tx1"/>
                </a:solidFill>
              </a:rPr>
              <a:t> pre mňa z nepochopiteľných príčin HR stretnutie ukončil. Moje stopky ukazovali presne 85´a 16". </a:t>
            </a:r>
            <a:r>
              <a:rPr lang="sk-SK" sz="1800" dirty="0" smtClean="0">
                <a:solidFill>
                  <a:schemeClr val="tx1"/>
                </a:solidFill>
              </a:rPr>
              <a:t>Keď </a:t>
            </a:r>
            <a:r>
              <a:rPr lang="sk-SK" sz="1800" dirty="0">
                <a:solidFill>
                  <a:schemeClr val="tx1"/>
                </a:solidFill>
              </a:rPr>
              <a:t>som sa po stretnutí HR a asistentov na to pýtal, zdôvodnili to tým, že hrací čas 90 min. uplynul. Domáci kapitán družstva podal voči tejto skutočnosti námietku. </a:t>
            </a:r>
            <a:endParaRPr lang="sk-SK" sz="1800" dirty="0" smtClean="0">
              <a:solidFill>
                <a:schemeClr val="tx1"/>
              </a:solidFill>
            </a:endParaRPr>
          </a:p>
          <a:p>
            <a:pPr algn="l"/>
            <a:r>
              <a:rPr lang="sk-SK" sz="2000" b="1" u="sng" dirty="0" smtClean="0">
                <a:solidFill>
                  <a:schemeClr val="tx1"/>
                </a:solidFill>
              </a:rPr>
              <a:t>Správa PR: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„HR </a:t>
            </a:r>
            <a:r>
              <a:rPr lang="sk-SK" sz="1800" dirty="0">
                <a:solidFill>
                  <a:schemeClr val="tx1"/>
                </a:solidFill>
              </a:rPr>
              <a:t>pre mňa z nepochopiteľných príčin skončil stretnutie v 85´16" (čas mojich stopiek). Po stretnutí mi to vysvetlil, že na jeho hodinkách už 90´skončila, ale mohlo dôjsť z jeho strany k omylu. Aj napriek tejto skutočnosti si myslím, že asistenti mu ešte na HP mali pomôcť a vyviesť ho z prípadného omylu. Nezanedbateľnou skutočnosťou mohla byť aj časomiera, ktorá ukazovala 93´, čo mohlo HR zmiasť. Časomerač je predsa povinný v 90´čas zastaviť</a:t>
            </a:r>
            <a:r>
              <a:rPr lang="sk-SK" sz="1800" dirty="0" smtClean="0">
                <a:solidFill>
                  <a:schemeClr val="tx1"/>
                </a:solidFill>
              </a:rPr>
              <a:t>.“</a:t>
            </a:r>
            <a:endParaRPr lang="sk-SK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1425</Words>
  <Application>Microsoft Office PowerPoint</Application>
  <PresentationFormat>Prezentácia na obrazovke (4:3)</PresentationFormat>
  <Paragraphs>496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  <vt:lpstr>Stredoslovenský futbalový zväz Komisia rozhodcov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mirka</dc:creator>
  <cp:lastModifiedBy>tomirtech</cp:lastModifiedBy>
  <cp:revision>145</cp:revision>
  <dcterms:created xsi:type="dcterms:W3CDTF">2014-12-01T17:59:02Z</dcterms:created>
  <dcterms:modified xsi:type="dcterms:W3CDTF">2015-07-15T13:22:29Z</dcterms:modified>
</cp:coreProperties>
</file>